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aleway Bold" charset="1" panose="00000000000000000000"/>
      <p:regular r:id="rId20"/>
    </p:embeddedFont>
    <p:embeddedFont>
      <p:font typeface="Raleway" charset="1" panose="00000000000000000000"/>
      <p:regular r:id="rId21"/>
    </p:embeddedFont>
    <p:embeddedFont>
      <p:font typeface="Balgin" charset="1" panose="000003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48458" y="2707968"/>
            <a:ext cx="19561796" cy="4366108"/>
            <a:chOff x="0" y="0"/>
            <a:chExt cx="5152078" cy="11499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52078" cy="1149921"/>
            </a:xfrm>
            <a:custGeom>
              <a:avLst/>
              <a:gdLst/>
              <a:ahLst/>
              <a:cxnLst/>
              <a:rect r="r" b="b" t="t" l="l"/>
              <a:pathLst>
                <a:path h="1149921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1149921"/>
                  </a:lnTo>
                  <a:lnTo>
                    <a:pt x="0" y="114992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52078" cy="1188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05414" y="286838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0"/>
                </a:moveTo>
                <a:lnTo>
                  <a:pt x="4107319" y="0"/>
                </a:lnTo>
                <a:lnTo>
                  <a:pt x="4107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09519" y="959877"/>
            <a:ext cx="376449" cy="377135"/>
          </a:xfrm>
          <a:custGeom>
            <a:avLst/>
            <a:gdLst/>
            <a:ahLst/>
            <a:cxnLst/>
            <a:rect r="r" b="b" t="t" l="l"/>
            <a:pathLst>
              <a:path h="377135" w="376449">
                <a:moveTo>
                  <a:pt x="0" y="0"/>
                </a:moveTo>
                <a:lnTo>
                  <a:pt x="376449" y="0"/>
                </a:lnTo>
                <a:lnTo>
                  <a:pt x="376449" y="377135"/>
                </a:lnTo>
                <a:lnTo>
                  <a:pt x="0" y="37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03831" y="3698847"/>
            <a:ext cx="9270999" cy="220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47"/>
              </a:lnSpc>
              <a:spcBef>
                <a:spcPct val="0"/>
              </a:spcBef>
            </a:pPr>
            <a:r>
              <a:rPr lang="en-US" sz="12891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Real Estate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30119" y="856193"/>
            <a:ext cx="5770630" cy="50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  <a:spcBef>
                <a:spcPct val="0"/>
              </a:spcBef>
            </a:pPr>
            <a:r>
              <a:rPr lang="en-US" b="true" sz="28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Housing Sale Analysis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4886" y="6000574"/>
            <a:ext cx="6208284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glimpse into the world of property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778571"/>
            <a:ext cx="5770630" cy="79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By Ketan Harale</a:t>
            </a:r>
          </a:p>
          <a:p>
            <a:pPr algn="l">
              <a:lnSpc>
                <a:spcPts val="3168"/>
              </a:lnSpc>
              <a:spcBef>
                <a:spcPct val="0"/>
              </a:spcBef>
            </a:pPr>
            <a:r>
              <a:rPr lang="en-US" b="true" sz="22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haraleketan@gmail.com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05528" y="3388182"/>
            <a:ext cx="21933920" cy="6143904"/>
            <a:chOff x="0" y="0"/>
            <a:chExt cx="5776835" cy="16181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6835" cy="1618148"/>
            </a:xfrm>
            <a:custGeom>
              <a:avLst/>
              <a:gdLst/>
              <a:ahLst/>
              <a:cxnLst/>
              <a:rect r="r" b="b" t="t" l="l"/>
              <a:pathLst>
                <a:path h="1618148" w="5776835">
                  <a:moveTo>
                    <a:pt x="0" y="0"/>
                  </a:moveTo>
                  <a:lnTo>
                    <a:pt x="5776835" y="0"/>
                  </a:lnTo>
                  <a:lnTo>
                    <a:pt x="5776835" y="1618148"/>
                  </a:lnTo>
                  <a:lnTo>
                    <a:pt x="0" y="1618148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776835" cy="1656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27725" y="800931"/>
            <a:ext cx="3213770" cy="321377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38492" t="0" r="-38492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741495" y="1862434"/>
            <a:ext cx="3051496" cy="3051496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22345" y="4157227"/>
            <a:ext cx="3051496" cy="3051496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773842" y="5143500"/>
            <a:ext cx="3051496" cy="3051496"/>
            <a:chOff x="0" y="0"/>
            <a:chExt cx="14840029" cy="148400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25046" r="223" b="-25046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177763" y="840503"/>
            <a:ext cx="9539105" cy="2215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8"/>
              </a:lnSpc>
            </a:pPr>
            <a:r>
              <a:rPr lang="en-US" sz="864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Behavior Analysis</a:t>
            </a:r>
          </a:p>
        </p:txBody>
      </p:sp>
      <p:sp>
        <p:nvSpPr>
          <p:cNvPr name="TextBox 26" id="26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77763" y="3783554"/>
            <a:ext cx="10943621" cy="469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b="true" sz="299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Sale Type:</a:t>
            </a:r>
          </a:p>
          <a:p>
            <a:pPr algn="l" marL="645799" indent="-322900" lvl="1">
              <a:lnSpc>
                <a:spcPts val="4187"/>
              </a:lnSpc>
              <a:buFont typeface="Arial"/>
              <a:buChar char="•"/>
            </a:pPr>
            <a:r>
              <a:rPr lang="en-US" b="true" sz="299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New properties = 70–75% of market.</a:t>
            </a:r>
          </a:p>
          <a:p>
            <a:pPr algn="l" marL="645799" indent="-322900" lvl="1">
              <a:lnSpc>
                <a:spcPts val="4187"/>
              </a:lnSpc>
              <a:buFont typeface="Arial"/>
              <a:buChar char="•"/>
            </a:pPr>
            <a:r>
              <a:rPr lang="en-US" b="true" sz="299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Resale = Growing steadily (secondary market expansion).</a:t>
            </a:r>
          </a:p>
          <a:p>
            <a:pPr algn="l">
              <a:lnSpc>
                <a:spcPts val="4187"/>
              </a:lnSpc>
              <a:spcBef>
                <a:spcPct val="0"/>
              </a:spcBef>
            </a:pPr>
            <a:r>
              <a:rPr lang="en-US" b="true" sz="299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Buyer Segments:</a:t>
            </a:r>
          </a:p>
          <a:p>
            <a:pPr algn="l" marL="645799" indent="-322900" lvl="1">
              <a:lnSpc>
                <a:spcPts val="4187"/>
              </a:lnSpc>
              <a:buFont typeface="Arial"/>
              <a:buChar char="•"/>
            </a:pPr>
            <a:r>
              <a:rPr lang="en-US" b="true" sz="299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Luxury → HNIs, NRIs, focus on lifestyle.</a:t>
            </a:r>
          </a:p>
          <a:p>
            <a:pPr algn="l" marL="645799" indent="-322900" lvl="1">
              <a:lnSpc>
                <a:spcPts val="4187"/>
              </a:lnSpc>
              <a:buFont typeface="Arial"/>
              <a:buChar char="•"/>
            </a:pPr>
            <a:r>
              <a:rPr lang="en-US" b="true" sz="299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Mid-range → Salaried professionals, focus on affordability.</a:t>
            </a:r>
          </a:p>
          <a:p>
            <a:pPr algn="l">
              <a:lnSpc>
                <a:spcPts val="4187"/>
              </a:lnSpc>
              <a:spcBef>
                <a:spcPct val="0"/>
              </a:spcBef>
            </a:pPr>
            <a:r>
              <a:rPr lang="en-US" b="true" sz="299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Insight: Growing resale interest opens brokerage &amp; rental-ready opportunities.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7078" y="927742"/>
            <a:ext cx="13613845" cy="1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8"/>
              </a:lnSpc>
              <a:spcBef>
                <a:spcPct val="0"/>
              </a:spcBef>
            </a:pPr>
            <a:r>
              <a:rPr lang="en-US" b="true" sz="851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Key Business 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60242" y="9090172"/>
            <a:ext cx="3213770" cy="29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8"/>
              </a:lnSpc>
              <a:spcBef>
                <a:spcPct val="0"/>
              </a:spcBef>
            </a:pPr>
            <a:r>
              <a:rPr lang="en-US" b="true" sz="17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www.reallygreatsite.com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536071" y="2767376"/>
            <a:ext cx="19561796" cy="4777119"/>
            <a:chOff x="0" y="0"/>
            <a:chExt cx="5152078" cy="12581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52078" cy="1258171"/>
            </a:xfrm>
            <a:custGeom>
              <a:avLst/>
              <a:gdLst/>
              <a:ahLst/>
              <a:cxnLst/>
              <a:rect r="r" b="b" t="t" l="l"/>
              <a:pathLst>
                <a:path h="1258171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1258171"/>
                  </a:lnTo>
                  <a:lnTo>
                    <a:pt x="0" y="125817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52078" cy="129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239150" y="7964740"/>
            <a:ext cx="20947015" cy="2587119"/>
            <a:chOff x="0" y="0"/>
            <a:chExt cx="3245241" cy="4008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45241" cy="400812"/>
            </a:xfrm>
            <a:custGeom>
              <a:avLst/>
              <a:gdLst/>
              <a:ahLst/>
              <a:cxnLst/>
              <a:rect r="r" b="b" t="t" l="l"/>
              <a:pathLst>
                <a:path h="400812" w="3245241">
                  <a:moveTo>
                    <a:pt x="0" y="0"/>
                  </a:moveTo>
                  <a:lnTo>
                    <a:pt x="3245241" y="0"/>
                  </a:lnTo>
                  <a:lnTo>
                    <a:pt x="3245241" y="400812"/>
                  </a:lnTo>
                  <a:lnTo>
                    <a:pt x="0" y="400812"/>
                  </a:lnTo>
                  <a:close/>
                </a:path>
              </a:pathLst>
            </a:custGeom>
            <a:blipFill>
              <a:blip r:embed="rId3"/>
              <a:stretch>
                <a:fillRect l="0" t="-219719" r="0" b="-21971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37078" y="3020216"/>
            <a:ext cx="13613845" cy="407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216" indent="-338608" lvl="1">
              <a:lnSpc>
                <a:spcPts val="5426"/>
              </a:lnSpc>
              <a:buAutoNum type="arabicPeriod" startAt="1"/>
            </a:pPr>
            <a:r>
              <a:rPr lang="en-US" b="true" sz="31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Market is booming (+52% YoY growth).</a:t>
            </a:r>
          </a:p>
          <a:p>
            <a:pPr algn="l" marL="677216" indent="-338608" lvl="1">
              <a:lnSpc>
                <a:spcPts val="5426"/>
              </a:lnSpc>
              <a:buAutoNum type="arabicPeriod" startAt="1"/>
            </a:pPr>
            <a:r>
              <a:rPr lang="en-US" b="true" sz="31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Luxury → high revenue, Mid-range → high sales volume.</a:t>
            </a:r>
          </a:p>
          <a:p>
            <a:pPr algn="l" marL="677216" indent="-338608" lvl="1">
              <a:lnSpc>
                <a:spcPts val="5426"/>
              </a:lnSpc>
              <a:buAutoNum type="arabicPeriod" startAt="1"/>
            </a:pPr>
            <a:r>
              <a:rPr lang="en-US" b="true" sz="31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Mumbai &amp; Delhi NCR dominate luxury sales.</a:t>
            </a:r>
          </a:p>
          <a:p>
            <a:pPr algn="l" marL="677216" indent="-338608" lvl="1">
              <a:lnSpc>
                <a:spcPts val="5426"/>
              </a:lnSpc>
              <a:buAutoNum type="arabicPeriod" startAt="1"/>
            </a:pPr>
            <a:r>
              <a:rPr lang="en-US" b="true" sz="31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Bengaluru, Hyderabad, Pune lead mid-range demand.</a:t>
            </a:r>
          </a:p>
          <a:p>
            <a:pPr algn="l" marL="677216" indent="-338608" lvl="1">
              <a:lnSpc>
                <a:spcPts val="5426"/>
              </a:lnSpc>
              <a:buAutoNum type="arabicPeriod" startAt="1"/>
            </a:pPr>
            <a:r>
              <a:rPr lang="en-US" b="true" sz="31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Furnished 2–3 BHK with covered parking = best-performing product.</a:t>
            </a:r>
          </a:p>
          <a:p>
            <a:pPr algn="l" marL="677216" indent="-338608" lvl="1">
              <a:lnSpc>
                <a:spcPts val="5426"/>
              </a:lnSpc>
              <a:buAutoNum type="arabicPeriod" startAt="1"/>
            </a:pPr>
            <a:r>
              <a:rPr lang="en-US" b="true" sz="31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Seasonal peaks = festive &amp; year-end.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6898" y="4057932"/>
            <a:ext cx="19561796" cy="4777119"/>
            <a:chOff x="0" y="0"/>
            <a:chExt cx="5152078" cy="12581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52078" cy="1258171"/>
            </a:xfrm>
            <a:custGeom>
              <a:avLst/>
              <a:gdLst/>
              <a:ahLst/>
              <a:cxnLst/>
              <a:rect r="r" b="b" t="t" l="l"/>
              <a:pathLst>
                <a:path h="1258171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1258171"/>
                  </a:lnTo>
                  <a:lnTo>
                    <a:pt x="0" y="125817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52078" cy="129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215310" y="-632539"/>
            <a:ext cx="6488019" cy="11092938"/>
            <a:chOff x="0" y="0"/>
            <a:chExt cx="1005164" cy="17185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5164" cy="1718586"/>
            </a:xfrm>
            <a:custGeom>
              <a:avLst/>
              <a:gdLst/>
              <a:ahLst/>
              <a:cxnLst/>
              <a:rect r="r" b="b" t="t" l="l"/>
              <a:pathLst>
                <a:path h="1718586" w="1005164">
                  <a:moveTo>
                    <a:pt x="0" y="0"/>
                  </a:moveTo>
                  <a:lnTo>
                    <a:pt x="1005164" y="0"/>
                  </a:lnTo>
                  <a:lnTo>
                    <a:pt x="1005164" y="1718586"/>
                  </a:lnTo>
                  <a:lnTo>
                    <a:pt x="0" y="1718586"/>
                  </a:lnTo>
                  <a:close/>
                </a:path>
              </a:pathLst>
            </a:custGeom>
            <a:blipFill>
              <a:blip r:embed="rId3"/>
              <a:stretch>
                <a:fillRect l="-78231" t="0" r="-7823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209519" y="959877"/>
            <a:ext cx="376449" cy="377135"/>
          </a:xfrm>
          <a:custGeom>
            <a:avLst/>
            <a:gdLst/>
            <a:ahLst/>
            <a:cxnLst/>
            <a:rect r="r" b="b" t="t" l="l"/>
            <a:pathLst>
              <a:path h="377135" w="376449">
                <a:moveTo>
                  <a:pt x="0" y="0"/>
                </a:moveTo>
                <a:lnTo>
                  <a:pt x="376449" y="0"/>
                </a:lnTo>
                <a:lnTo>
                  <a:pt x="376449" y="377135"/>
                </a:lnTo>
                <a:lnTo>
                  <a:pt x="0" y="377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8956" y="2189717"/>
            <a:ext cx="10910344" cy="145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39"/>
              </a:lnSpc>
              <a:spcBef>
                <a:spcPct val="0"/>
              </a:spcBef>
            </a:pPr>
            <a:r>
              <a:rPr lang="en-US" sz="845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Recommendations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9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209519" y="421992"/>
            <a:ext cx="3796732" cy="3796732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572" t="0" r="-24572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524582" y="4647885"/>
            <a:ext cx="13366915" cy="338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123" indent="-309061" lvl="1">
              <a:lnSpc>
                <a:spcPts val="5411"/>
              </a:lnSpc>
              <a:buFont typeface="Arial"/>
              <a:buChar char="•"/>
            </a:pPr>
            <a:r>
              <a:rPr lang="en-US" b="true" sz="28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Luxury Focus: Invest in Mumbai, Delhi, Gurgaon.</a:t>
            </a:r>
          </a:p>
          <a:p>
            <a:pPr algn="l" marL="618123" indent="-309061" lvl="1">
              <a:lnSpc>
                <a:spcPts val="5411"/>
              </a:lnSpc>
              <a:buFont typeface="Arial"/>
              <a:buChar char="•"/>
            </a:pPr>
            <a:r>
              <a:rPr lang="en-US" b="true" sz="28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Mid-Range Growth: Push projects in Pune, Hyderabad, Noida, Jaipur.</a:t>
            </a:r>
          </a:p>
          <a:p>
            <a:pPr algn="l" marL="618123" indent="-309061" lvl="1">
              <a:lnSpc>
                <a:spcPts val="5411"/>
              </a:lnSpc>
              <a:buFont typeface="Arial"/>
              <a:buChar char="•"/>
            </a:pPr>
            <a:r>
              <a:rPr lang="en-US" b="true" sz="28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Product Strategy: Prioritize furnished family homes with parking.</a:t>
            </a:r>
          </a:p>
          <a:p>
            <a:pPr algn="l" marL="618123" indent="-309061" lvl="1">
              <a:lnSpc>
                <a:spcPts val="5411"/>
              </a:lnSpc>
              <a:buFont typeface="Arial"/>
              <a:buChar char="•"/>
            </a:pPr>
            <a:r>
              <a:rPr lang="en-US" b="true" sz="28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Seasonal Campaigns: Launch offers during festivals &amp; financial year-end.</a:t>
            </a:r>
          </a:p>
          <a:p>
            <a:pPr algn="l" marL="618123" indent="-309061" lvl="1">
              <a:lnSpc>
                <a:spcPts val="5411"/>
              </a:lnSpc>
              <a:buFont typeface="Arial"/>
              <a:buChar char="•"/>
            </a:pPr>
            <a:r>
              <a:rPr lang="en-US" b="true" sz="28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Resale Market: Build services for secondary sales &amp; rentals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05528" y="4157227"/>
            <a:ext cx="21933920" cy="4513922"/>
            <a:chOff x="0" y="0"/>
            <a:chExt cx="5776835" cy="11888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6835" cy="1188852"/>
            </a:xfrm>
            <a:custGeom>
              <a:avLst/>
              <a:gdLst/>
              <a:ahLst/>
              <a:cxnLst/>
              <a:rect r="r" b="b" t="t" l="l"/>
              <a:pathLst>
                <a:path h="1188852" w="5776835">
                  <a:moveTo>
                    <a:pt x="0" y="0"/>
                  </a:moveTo>
                  <a:lnTo>
                    <a:pt x="5776835" y="0"/>
                  </a:lnTo>
                  <a:lnTo>
                    <a:pt x="5776835" y="1188852"/>
                  </a:lnTo>
                  <a:lnTo>
                    <a:pt x="0" y="118885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776835" cy="1226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67892" y="2451996"/>
            <a:ext cx="9187079" cy="136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0234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 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14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678070" y="-357913"/>
            <a:ext cx="5300139" cy="11002827"/>
            <a:chOff x="0" y="0"/>
            <a:chExt cx="821130" cy="17046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1130" cy="1704626"/>
            </a:xfrm>
            <a:custGeom>
              <a:avLst/>
              <a:gdLst/>
              <a:ahLst/>
              <a:cxnLst/>
              <a:rect r="r" b="b" t="t" l="l"/>
              <a:pathLst>
                <a:path h="1704626" w="821130">
                  <a:moveTo>
                    <a:pt x="0" y="0"/>
                  </a:moveTo>
                  <a:lnTo>
                    <a:pt x="821130" y="0"/>
                  </a:lnTo>
                  <a:lnTo>
                    <a:pt x="821130" y="1704626"/>
                  </a:lnTo>
                  <a:lnTo>
                    <a:pt x="0" y="1704626"/>
                  </a:lnTo>
                  <a:close/>
                </a:path>
              </a:pathLst>
            </a:custGeom>
            <a:blipFill>
              <a:blip r:embed="rId3"/>
              <a:stretch>
                <a:fillRect l="-19198" t="0" r="-1919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707500" y="-1094403"/>
            <a:ext cx="3401664" cy="12016666"/>
            <a:chOff x="0" y="0"/>
            <a:chExt cx="527007" cy="18616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7007" cy="1861696"/>
            </a:xfrm>
            <a:custGeom>
              <a:avLst/>
              <a:gdLst/>
              <a:ahLst/>
              <a:cxnLst/>
              <a:rect r="r" b="b" t="t" l="l"/>
              <a:pathLst>
                <a:path h="1861696" w="527007">
                  <a:moveTo>
                    <a:pt x="0" y="0"/>
                  </a:moveTo>
                  <a:lnTo>
                    <a:pt x="527007" y="0"/>
                  </a:lnTo>
                  <a:lnTo>
                    <a:pt x="527007" y="1861696"/>
                  </a:lnTo>
                  <a:lnTo>
                    <a:pt x="0" y="1861696"/>
                  </a:lnTo>
                  <a:close/>
                </a:path>
              </a:pathLst>
            </a:custGeom>
            <a:blipFill>
              <a:blip r:embed="rId4"/>
              <a:stretch>
                <a:fillRect l="-67900" t="0" r="-6790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780904" y="4693712"/>
            <a:ext cx="9767761" cy="2911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The housing sector is on a strong growth trajectory. Developers and investors must balance luxury (profit) and mid-range (volume) to maximize returns. Data-driven insights on location, property features, and customer preferences will ensure sustainable growth in a competitive market.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74136" y="-227567"/>
            <a:ext cx="19561796" cy="11693858"/>
            <a:chOff x="0" y="0"/>
            <a:chExt cx="5152078" cy="30798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52078" cy="3079864"/>
            </a:xfrm>
            <a:custGeom>
              <a:avLst/>
              <a:gdLst/>
              <a:ahLst/>
              <a:cxnLst/>
              <a:rect r="r" b="b" t="t" l="l"/>
              <a:pathLst>
                <a:path h="3079864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3079864"/>
                  </a:lnTo>
                  <a:lnTo>
                    <a:pt x="0" y="307986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52078" cy="311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22159" y="3540612"/>
            <a:ext cx="10374858" cy="220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47"/>
              </a:lnSpc>
              <a:spcBef>
                <a:spcPct val="0"/>
              </a:spcBef>
            </a:pPr>
            <a:r>
              <a:rPr lang="en-US" sz="12891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Thank You.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9519" y="5689676"/>
            <a:ext cx="6208284" cy="4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Explore endless possibilities in real estate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539176"/>
            <a:ext cx="3040261" cy="719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8"/>
              </a:lnSpc>
              <a:spcBef>
                <a:spcPct val="0"/>
              </a:spcBef>
            </a:pPr>
            <a:r>
              <a:rPr lang="en-US" b="true" sz="20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By Ketan Harale</a:t>
            </a:r>
          </a:p>
          <a:p>
            <a:pPr algn="l">
              <a:lnSpc>
                <a:spcPts val="2888"/>
              </a:lnSpc>
              <a:spcBef>
                <a:spcPct val="0"/>
              </a:spcBef>
            </a:pPr>
            <a:r>
              <a:rPr lang="en-US" b="true" sz="2063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haraleketan@gmail.com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0224" y="1140616"/>
            <a:ext cx="10207552" cy="136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3"/>
              </a:lnSpc>
              <a:spcBef>
                <a:spcPct val="0"/>
              </a:spcBef>
            </a:pPr>
            <a:r>
              <a:rPr lang="en-US" b="true" sz="786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 Statement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237664" y="2863201"/>
            <a:ext cx="20763328" cy="6604348"/>
            <a:chOff x="0" y="0"/>
            <a:chExt cx="5468531" cy="17394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68531" cy="1739417"/>
            </a:xfrm>
            <a:custGeom>
              <a:avLst/>
              <a:gdLst/>
              <a:ahLst/>
              <a:cxnLst/>
              <a:rect r="r" b="b" t="t" l="l"/>
              <a:pathLst>
                <a:path h="1739417" w="5468531">
                  <a:moveTo>
                    <a:pt x="0" y="0"/>
                  </a:moveTo>
                  <a:lnTo>
                    <a:pt x="5468531" y="0"/>
                  </a:lnTo>
                  <a:lnTo>
                    <a:pt x="5468531" y="1739417"/>
                  </a:lnTo>
                  <a:lnTo>
                    <a:pt x="0" y="1739417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468531" cy="177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50639" y="3296361"/>
            <a:ext cx="16043789" cy="232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sz="2668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Challenge:</a:t>
            </a:r>
          </a:p>
          <a:p>
            <a:pPr algn="ctr" marL="576076" indent="-288038" lvl="1">
              <a:lnSpc>
                <a:spcPts val="3735"/>
              </a:lnSpc>
              <a:buFont typeface="Arial"/>
              <a:buChar char="•"/>
            </a:pPr>
            <a:r>
              <a:rPr lang="en-US" b="true" sz="2668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Real estate firms face uncertainty in buyer demand across luxury vs. mid-range properties.</a:t>
            </a:r>
          </a:p>
          <a:p>
            <a:pPr algn="ctr" marL="576076" indent="-288038" lvl="1">
              <a:lnSpc>
                <a:spcPts val="3735"/>
              </a:lnSpc>
              <a:buFont typeface="Arial"/>
              <a:buChar char="•"/>
            </a:pPr>
            <a:r>
              <a:rPr lang="en-US" b="true" sz="2668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Developers struggle to identify the best-performing cities, states, and property features.</a:t>
            </a:r>
          </a:p>
          <a:p>
            <a:pPr algn="ctr" marL="576076" indent="-288038" lvl="1">
              <a:lnSpc>
                <a:spcPts val="37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68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Lack of data-driven decision-making for pricing, furnishing, and seasonal sales campaigns.</a:t>
            </a:r>
          </a:p>
          <a:p>
            <a:pPr algn="l">
              <a:lnSpc>
                <a:spcPts val="373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50639" y="5958522"/>
            <a:ext cx="16328091" cy="208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75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Objective:</a:t>
            </a:r>
          </a:p>
          <a:p>
            <a:pPr algn="ctr" marL="595424" indent="-297712" lvl="1">
              <a:lnSpc>
                <a:spcPts val="3861"/>
              </a:lnSpc>
              <a:buFont typeface="Arial"/>
              <a:buChar char="•"/>
            </a:pPr>
            <a:r>
              <a:rPr lang="en-US" b="true" sz="275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Analyze housing sales data to uncover market trends, buyer behavior, and strategic insights.</a:t>
            </a:r>
          </a:p>
          <a:p>
            <a:pPr algn="ctr" marL="595424" indent="-297712" lvl="1">
              <a:lnSpc>
                <a:spcPts val="38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5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Provide recommendations to optimize revenue and improve sales strategies.</a:t>
            </a:r>
          </a:p>
          <a:p>
            <a:pPr algn="ctr">
              <a:lnSpc>
                <a:spcPts val="509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6898" y="3682652"/>
            <a:ext cx="19561796" cy="4777119"/>
            <a:chOff x="0" y="0"/>
            <a:chExt cx="5152078" cy="12581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52078" cy="1258171"/>
            </a:xfrm>
            <a:custGeom>
              <a:avLst/>
              <a:gdLst/>
              <a:ahLst/>
              <a:cxnLst/>
              <a:rect r="r" b="b" t="t" l="l"/>
              <a:pathLst>
                <a:path h="1258171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1258171"/>
                  </a:lnTo>
                  <a:lnTo>
                    <a:pt x="0" y="125817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52078" cy="129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24877" y="1475171"/>
            <a:ext cx="6338487" cy="7783129"/>
            <a:chOff x="0" y="0"/>
            <a:chExt cx="981997" cy="1205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1997" cy="1205810"/>
            </a:xfrm>
            <a:custGeom>
              <a:avLst/>
              <a:gdLst/>
              <a:ahLst/>
              <a:cxnLst/>
              <a:rect r="r" b="b" t="t" l="l"/>
              <a:pathLst>
                <a:path h="1205810" w="981997">
                  <a:moveTo>
                    <a:pt x="0" y="0"/>
                  </a:moveTo>
                  <a:lnTo>
                    <a:pt x="981997" y="0"/>
                  </a:lnTo>
                  <a:lnTo>
                    <a:pt x="981997" y="1205810"/>
                  </a:lnTo>
                  <a:lnTo>
                    <a:pt x="0" y="1205810"/>
                  </a:lnTo>
                  <a:close/>
                </a:path>
              </a:pathLst>
            </a:custGeom>
            <a:blipFill>
              <a:blip r:embed="rId3"/>
              <a:stretch>
                <a:fillRect l="-42151" t="0" r="-4215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431829" y="1028700"/>
            <a:ext cx="1072143" cy="1072143"/>
            <a:chOff x="0" y="0"/>
            <a:chExt cx="282375" cy="2823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2375" cy="282375"/>
            </a:xfrm>
            <a:custGeom>
              <a:avLst/>
              <a:gdLst/>
              <a:ahLst/>
              <a:cxnLst/>
              <a:rect r="r" b="b" t="t" l="l"/>
              <a:pathLst>
                <a:path h="282375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282375"/>
                  </a:lnTo>
                  <a:lnTo>
                    <a:pt x="0" y="28237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82375" cy="330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58722" y="1938918"/>
            <a:ext cx="9057101" cy="135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13"/>
              </a:lnSpc>
              <a:spcBef>
                <a:spcPct val="0"/>
              </a:spcBef>
            </a:pPr>
            <a:r>
              <a:rPr lang="en-US" sz="786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 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8722" y="4032075"/>
            <a:ext cx="8884679" cy="402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354" indent="-276677" lvl="1">
              <a:lnSpc>
                <a:spcPts val="3588"/>
              </a:lnSpc>
              <a:buFont typeface="Arial"/>
              <a:buChar char="•"/>
            </a:pPr>
            <a:r>
              <a:rPr lang="en-US" sz="25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Understand overall market performance &amp; YoY growth</a:t>
            </a:r>
          </a:p>
          <a:p>
            <a:pPr algn="l" marL="553354" indent="-276677" lvl="1">
              <a:lnSpc>
                <a:spcPts val="3588"/>
              </a:lnSpc>
              <a:buFont typeface="Arial"/>
              <a:buChar char="•"/>
            </a:pPr>
            <a:r>
              <a:rPr lang="en-US" sz="25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Identify top-performing states and cities</a:t>
            </a:r>
          </a:p>
          <a:p>
            <a:pPr algn="l" marL="553354" indent="-276677" lvl="1">
              <a:lnSpc>
                <a:spcPts val="3588"/>
              </a:lnSpc>
              <a:buFont typeface="Arial"/>
              <a:buChar char="•"/>
            </a:pPr>
            <a:r>
              <a:rPr lang="en-US" sz="25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Compare Luxury vs. Mid-range demand &amp; revenue</a:t>
            </a:r>
          </a:p>
          <a:p>
            <a:pPr algn="l" marL="553354" indent="-276677" lvl="1">
              <a:lnSpc>
                <a:spcPts val="3588"/>
              </a:lnSpc>
              <a:buFont typeface="Arial"/>
              <a:buChar char="•"/>
            </a:pPr>
            <a:r>
              <a:rPr lang="en-US" sz="25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Evaluate property features (BHK, furnishing, parking) influencing prices</a:t>
            </a:r>
          </a:p>
          <a:p>
            <a:pPr algn="l" marL="553354" indent="-276677" lvl="1">
              <a:lnSpc>
                <a:spcPts val="3588"/>
              </a:lnSpc>
              <a:buFont typeface="Arial"/>
              <a:buChar char="•"/>
            </a:pPr>
            <a:r>
              <a:rPr lang="en-US" sz="25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Analyze buyer behavior (new vs. resale, furnished vs. unfurnished)</a:t>
            </a:r>
          </a:p>
          <a:p>
            <a:pPr algn="l" marL="553354" indent="-276677" lvl="1">
              <a:lnSpc>
                <a:spcPts val="3588"/>
              </a:lnSpc>
              <a:buFont typeface="Arial"/>
              <a:buChar char="•"/>
            </a:pPr>
            <a:r>
              <a:rPr lang="en-US" sz="25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Deliver business recommendations</a:t>
            </a:r>
          </a:p>
          <a:p>
            <a:pPr algn="l">
              <a:lnSpc>
                <a:spcPts val="3588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09519" y="959877"/>
            <a:ext cx="376449" cy="377135"/>
          </a:xfrm>
          <a:custGeom>
            <a:avLst/>
            <a:gdLst/>
            <a:ahLst/>
            <a:cxnLst/>
            <a:rect r="r" b="b" t="t" l="l"/>
            <a:pathLst>
              <a:path h="377135" w="376449">
                <a:moveTo>
                  <a:pt x="0" y="0"/>
                </a:moveTo>
                <a:lnTo>
                  <a:pt x="376449" y="0"/>
                </a:lnTo>
                <a:lnTo>
                  <a:pt x="376449" y="377135"/>
                </a:lnTo>
                <a:lnTo>
                  <a:pt x="0" y="37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774984" y="3362401"/>
            <a:ext cx="21933920" cy="5615547"/>
            <a:chOff x="0" y="0"/>
            <a:chExt cx="5776835" cy="1478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6835" cy="1478992"/>
            </a:xfrm>
            <a:custGeom>
              <a:avLst/>
              <a:gdLst/>
              <a:ahLst/>
              <a:cxnLst/>
              <a:rect r="r" b="b" t="t" l="l"/>
              <a:pathLst>
                <a:path h="1478992" w="5776835">
                  <a:moveTo>
                    <a:pt x="0" y="0"/>
                  </a:moveTo>
                  <a:lnTo>
                    <a:pt x="5776835" y="0"/>
                  </a:lnTo>
                  <a:lnTo>
                    <a:pt x="5776835" y="1478992"/>
                  </a:lnTo>
                  <a:lnTo>
                    <a:pt x="0" y="147899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776835" cy="1517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1300708"/>
            <a:ext cx="6808214" cy="6808214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180346" y="-33486"/>
            <a:ext cx="3333151" cy="3333151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572" t="0" r="-24572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143067" y="1112277"/>
            <a:ext cx="6097817" cy="201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8"/>
              </a:lnSpc>
            </a:pPr>
            <a:r>
              <a:rPr lang="en-US" sz="786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88540" y="3204414"/>
            <a:ext cx="11144933" cy="654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Source: House Property Sales Report (Power BI Dashboard).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Period Covered: 2023–2025.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Records: ~2,500 properties.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Metrics Analyzed: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Total Sales (₹37B)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Average Price (₹14.61M)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Avg Price per Sq. Ft. (₹11.5K)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Property Category (Luxury vs. Mid-Range)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Property Type (Apartment, House, Condo, Townhouse)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Geographic Distribution (State &amp; City)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Sale Type (New vs. Resale)</a:t>
            </a:r>
          </a:p>
          <a:p>
            <a:pPr algn="l" marL="565164" indent="-282582" lvl="1">
              <a:lnSpc>
                <a:spcPts val="4005"/>
              </a:lnSpc>
              <a:buFont typeface="Arial"/>
              <a:buChar char="•"/>
            </a:pPr>
            <a:r>
              <a:rPr lang="en-US" b="true" sz="26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Property Features (BHK, furnishing, parking)</a:t>
            </a:r>
          </a:p>
          <a:p>
            <a:pPr algn="l">
              <a:lnSpc>
                <a:spcPts val="4005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5771" y="3011974"/>
            <a:ext cx="21933920" cy="5659175"/>
            <a:chOff x="0" y="0"/>
            <a:chExt cx="5776835" cy="14904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6835" cy="1490482"/>
            </a:xfrm>
            <a:custGeom>
              <a:avLst/>
              <a:gdLst/>
              <a:ahLst/>
              <a:cxnLst/>
              <a:rect r="r" b="b" t="t" l="l"/>
              <a:pathLst>
                <a:path h="1490482" w="5776835">
                  <a:moveTo>
                    <a:pt x="0" y="0"/>
                  </a:moveTo>
                  <a:lnTo>
                    <a:pt x="5776835" y="0"/>
                  </a:lnTo>
                  <a:lnTo>
                    <a:pt x="5776835" y="1490482"/>
                  </a:lnTo>
                  <a:lnTo>
                    <a:pt x="0" y="149048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776835" cy="1528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193606" y="1785470"/>
            <a:ext cx="9138251" cy="103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8"/>
              </a:lnSpc>
            </a:pPr>
            <a:r>
              <a:rPr lang="en-US" sz="786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Market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959724" y="2228514"/>
            <a:ext cx="6338487" cy="6442635"/>
            <a:chOff x="0" y="0"/>
            <a:chExt cx="981997" cy="9981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1997" cy="998133"/>
            </a:xfrm>
            <a:custGeom>
              <a:avLst/>
              <a:gdLst/>
              <a:ahLst/>
              <a:cxnLst/>
              <a:rect r="r" b="b" t="t" l="l"/>
              <a:pathLst>
                <a:path h="998133" w="981997">
                  <a:moveTo>
                    <a:pt x="0" y="0"/>
                  </a:moveTo>
                  <a:lnTo>
                    <a:pt x="981997" y="0"/>
                  </a:lnTo>
                  <a:lnTo>
                    <a:pt x="981997" y="998133"/>
                  </a:lnTo>
                  <a:lnTo>
                    <a:pt x="0" y="998133"/>
                  </a:lnTo>
                  <a:close/>
                </a:path>
              </a:pathLst>
            </a:custGeom>
            <a:blipFill>
              <a:blip r:embed="rId3"/>
              <a:stretch>
                <a:fillRect l="-821" t="0" r="-82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3443" y="7669587"/>
            <a:ext cx="1072143" cy="2617413"/>
            <a:chOff x="0" y="0"/>
            <a:chExt cx="282375" cy="689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2375" cy="689360"/>
            </a:xfrm>
            <a:custGeom>
              <a:avLst/>
              <a:gdLst/>
              <a:ahLst/>
              <a:cxnLst/>
              <a:rect r="r" b="b" t="t" l="l"/>
              <a:pathLst>
                <a:path h="689360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689360"/>
                  </a:lnTo>
                  <a:lnTo>
                    <a:pt x="0" y="6893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2375" cy="736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78763" y="3540178"/>
            <a:ext cx="12015007" cy="442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2140" indent="-296070" lvl="1">
              <a:lnSpc>
                <a:spcPts val="5073"/>
              </a:lnSpc>
              <a:buFont typeface="Arial"/>
              <a:buChar char="•"/>
            </a:pPr>
            <a:r>
              <a:rPr lang="en-US" b="true" sz="274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Total Sales: </a:t>
            </a:r>
            <a:r>
              <a:rPr lang="en-US" sz="274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₹37 billion</a:t>
            </a:r>
            <a:r>
              <a:rPr lang="en-US" b="true" sz="274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algn="l" marL="592140" indent="-296070" lvl="1">
              <a:lnSpc>
                <a:spcPts val="5073"/>
              </a:lnSpc>
              <a:buFont typeface="Arial"/>
              <a:buChar char="•"/>
            </a:pPr>
            <a:r>
              <a:rPr lang="en-US" b="true" sz="274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Properties Sold: </a:t>
            </a:r>
            <a:r>
              <a:rPr lang="en-US" sz="274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~2,500.</a:t>
            </a:r>
          </a:p>
          <a:p>
            <a:pPr algn="l" marL="592140" indent="-296070" lvl="1">
              <a:lnSpc>
                <a:spcPts val="5073"/>
              </a:lnSpc>
              <a:buFont typeface="Arial"/>
              <a:buChar char="•"/>
            </a:pPr>
            <a:r>
              <a:rPr lang="en-US" b="true" sz="274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Average Property Price: </a:t>
            </a:r>
            <a:r>
              <a:rPr lang="en-US" sz="274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₹14.61 million.</a:t>
            </a:r>
          </a:p>
          <a:p>
            <a:pPr algn="l" marL="592140" indent="-296070" lvl="1">
              <a:lnSpc>
                <a:spcPts val="5073"/>
              </a:lnSpc>
              <a:buFont typeface="Arial"/>
              <a:buChar char="•"/>
            </a:pPr>
            <a:r>
              <a:rPr lang="en-US" b="true" sz="274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Average Price per Sq. Ft.: </a:t>
            </a:r>
            <a:r>
              <a:rPr lang="en-US" sz="274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₹11,500.</a:t>
            </a:r>
          </a:p>
          <a:p>
            <a:pPr algn="l" marL="592140" indent="-296070" lvl="1">
              <a:lnSpc>
                <a:spcPts val="5073"/>
              </a:lnSpc>
              <a:buFont typeface="Arial"/>
              <a:buChar char="•"/>
            </a:pPr>
            <a:r>
              <a:rPr lang="en-US" b="true" sz="274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YoY Growth (2024–2025): </a:t>
            </a:r>
            <a:r>
              <a:rPr lang="en-US" sz="274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+52.2%.</a:t>
            </a:r>
          </a:p>
          <a:p>
            <a:pPr algn="l" marL="592140" indent="-296070" lvl="1">
              <a:lnSpc>
                <a:spcPts val="5073"/>
              </a:lnSpc>
              <a:buFont typeface="Arial"/>
              <a:buChar char="•"/>
            </a:pPr>
            <a:r>
              <a:rPr lang="en-US" b="true" sz="274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Insight: </a:t>
            </a:r>
            <a:r>
              <a:rPr lang="en-US" sz="274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market is in a high-growth phase, driven by both luxury demand in metros and mid-range demand in emerging hubs.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2921" y="1865173"/>
            <a:ext cx="10242159" cy="136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3"/>
              </a:lnSpc>
              <a:spcBef>
                <a:spcPct val="0"/>
              </a:spcBef>
            </a:pPr>
            <a:r>
              <a:rPr lang="en-US" b="true" sz="786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Sales Trend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36898" y="3682652"/>
            <a:ext cx="19561796" cy="4777119"/>
            <a:chOff x="0" y="0"/>
            <a:chExt cx="5152078" cy="12581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52078" cy="1258171"/>
            </a:xfrm>
            <a:custGeom>
              <a:avLst/>
              <a:gdLst/>
              <a:ahLst/>
              <a:cxnLst/>
              <a:rect r="r" b="b" t="t" l="l"/>
              <a:pathLst>
                <a:path h="1258171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1258171"/>
                  </a:lnTo>
                  <a:lnTo>
                    <a:pt x="0" y="125817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52078" cy="129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-636898" y="7318092"/>
            <a:ext cx="4580405" cy="4580405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24905" r="223" b="-24905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954849" y="-706698"/>
            <a:ext cx="3333151" cy="3333151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25046" r="223" b="-2504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536071" y="4913930"/>
            <a:ext cx="1072143" cy="1369726"/>
            <a:chOff x="0" y="0"/>
            <a:chExt cx="282375" cy="36075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2375" cy="360751"/>
            </a:xfrm>
            <a:custGeom>
              <a:avLst/>
              <a:gdLst/>
              <a:ahLst/>
              <a:cxnLst/>
              <a:rect r="r" b="b" t="t" l="l"/>
              <a:pathLst>
                <a:path h="360751" w="282375">
                  <a:moveTo>
                    <a:pt x="0" y="0"/>
                  </a:moveTo>
                  <a:lnTo>
                    <a:pt x="282375" y="0"/>
                  </a:lnTo>
                  <a:lnTo>
                    <a:pt x="282375" y="360751"/>
                  </a:lnTo>
                  <a:lnTo>
                    <a:pt x="0" y="36075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82375" cy="40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8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20255" y="4040133"/>
            <a:ext cx="14447490" cy="366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b="true" sz="29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Monthly Sales: Range between ₹2B–₹4B.</a:t>
            </a:r>
          </a:p>
          <a:p>
            <a:pPr algn="ctr">
              <a:lnSpc>
                <a:spcPts val="4131"/>
              </a:lnSpc>
            </a:pPr>
            <a:r>
              <a:rPr lang="en-US" b="true" sz="29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Peak Months:</a:t>
            </a:r>
          </a:p>
          <a:p>
            <a:pPr algn="ctr">
              <a:lnSpc>
                <a:spcPts val="4131"/>
              </a:lnSpc>
            </a:pPr>
            <a:r>
              <a:rPr lang="en-US" b="true" sz="29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March–April → Financial year-end buying.</a:t>
            </a:r>
          </a:p>
          <a:p>
            <a:pPr algn="ctr">
              <a:lnSpc>
                <a:spcPts val="4131"/>
              </a:lnSpc>
            </a:pPr>
            <a:r>
              <a:rPr lang="en-US" b="true" sz="29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October–December → Festive season boom.</a:t>
            </a:r>
          </a:p>
          <a:p>
            <a:pPr algn="ctr">
              <a:lnSpc>
                <a:spcPts val="4131"/>
              </a:lnSpc>
            </a:pPr>
            <a:r>
              <a:rPr lang="en-US" b="true" sz="29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Low Months: May–July (monsoon slump).</a:t>
            </a:r>
          </a:p>
          <a:p>
            <a:pPr algn="ctr">
              <a:lnSpc>
                <a:spcPts val="4131"/>
              </a:lnSpc>
            </a:pPr>
            <a:r>
              <a:rPr lang="en-US" b="true" sz="29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Insight: Developers should align project launches &amp; campaigns with festive cycles &amp; financial year closing.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6898" y="2049081"/>
            <a:ext cx="19561796" cy="7668983"/>
            <a:chOff x="0" y="0"/>
            <a:chExt cx="5152078" cy="2019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52078" cy="2019814"/>
            </a:xfrm>
            <a:custGeom>
              <a:avLst/>
              <a:gdLst/>
              <a:ahLst/>
              <a:cxnLst/>
              <a:rect r="r" b="b" t="t" l="l"/>
              <a:pathLst>
                <a:path h="2019814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2019814"/>
                  </a:lnTo>
                  <a:lnTo>
                    <a:pt x="0" y="201981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52078" cy="2057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63525" y="-173021"/>
            <a:ext cx="6995160" cy="5246370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3"/>
              <a:stretch>
                <a:fillRect l="0" t="-50000" r="0" b="-5000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342230" y="5040630"/>
            <a:ext cx="6995160" cy="5246370"/>
            <a:chOff x="0" y="0"/>
            <a:chExt cx="8128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6285" t="0" r="-628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665604" y="271361"/>
            <a:ext cx="10028413" cy="135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13"/>
              </a:lnSpc>
              <a:spcBef>
                <a:spcPct val="0"/>
              </a:spcBef>
            </a:pPr>
            <a:r>
              <a:rPr lang="en-US" sz="786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Geographic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732" y="2383489"/>
            <a:ext cx="11806159" cy="667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492" indent="-314246" lvl="1">
              <a:lnSpc>
                <a:spcPts val="4075"/>
              </a:lnSpc>
              <a:buFont typeface="Arial"/>
              <a:buChar char="•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Top States by Sales:</a:t>
            </a:r>
          </a:p>
          <a:p>
            <a:pPr algn="l" marL="628492" indent="-314246" lvl="1">
              <a:lnSpc>
                <a:spcPts val="4075"/>
              </a:lnSpc>
              <a:buAutoNum type="arabicPeriod" startAt="1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Maharashtra (Mumbai, Pune)</a:t>
            </a:r>
          </a:p>
          <a:p>
            <a:pPr algn="l" marL="628492" indent="-314246" lvl="1">
              <a:lnSpc>
                <a:spcPts val="4075"/>
              </a:lnSpc>
              <a:buAutoNum type="arabicPeriod" startAt="1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Uttar Pradesh (Noida, Lucknow)</a:t>
            </a:r>
          </a:p>
          <a:p>
            <a:pPr algn="l" marL="628492" indent="-314246" lvl="1">
              <a:lnSpc>
                <a:spcPts val="4075"/>
              </a:lnSpc>
              <a:buAutoNum type="arabicPeriod" startAt="1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Delhi</a:t>
            </a:r>
          </a:p>
          <a:p>
            <a:pPr algn="l" marL="628492" indent="-314246" lvl="1">
              <a:lnSpc>
                <a:spcPts val="4075"/>
              </a:lnSpc>
              <a:buAutoNum type="arabicPeriod" startAt="1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Haryana (Gurgaon)</a:t>
            </a:r>
          </a:p>
          <a:p>
            <a:pPr algn="l" marL="628492" indent="-314246" lvl="1">
              <a:lnSpc>
                <a:spcPts val="4075"/>
              </a:lnSpc>
              <a:buAutoNum type="arabicPeriod" startAt="1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Karnataka (Bengaluru)</a:t>
            </a:r>
          </a:p>
          <a:p>
            <a:pPr algn="l" marL="628492" indent="-314246" lvl="1">
              <a:lnSpc>
                <a:spcPts val="4075"/>
              </a:lnSpc>
              <a:buFont typeface="Arial"/>
              <a:buChar char="•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Top Cities:</a:t>
            </a:r>
          </a:p>
          <a:p>
            <a:pPr algn="l" marL="628492" indent="-314246" lvl="1">
              <a:lnSpc>
                <a:spcPts val="4075"/>
              </a:lnSpc>
              <a:buAutoNum type="arabicPeriod" startAt="1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Mumbai → #1 in revenue &amp; volume.</a:t>
            </a:r>
          </a:p>
          <a:p>
            <a:pPr algn="l" marL="628492" indent="-314246" lvl="1">
              <a:lnSpc>
                <a:spcPts val="4075"/>
              </a:lnSpc>
              <a:buAutoNum type="arabicPeriod" startAt="1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Delhi &amp; Gurgaon → Strong in luxury.</a:t>
            </a:r>
          </a:p>
          <a:p>
            <a:pPr algn="l" marL="628492" indent="-314246" lvl="1">
              <a:lnSpc>
                <a:spcPts val="4075"/>
              </a:lnSpc>
              <a:buAutoNum type="arabicPeriod" startAt="1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Bengaluru &amp; Hyderabad → IT-driven mid-range demand.</a:t>
            </a:r>
          </a:p>
          <a:p>
            <a:pPr algn="l" marL="628492" indent="-314246" lvl="1">
              <a:lnSpc>
                <a:spcPts val="4075"/>
              </a:lnSpc>
              <a:buAutoNum type="arabicPeriod" startAt="1"/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Pune, Noida, Jaipur → Strong secondary markets.</a:t>
            </a:r>
          </a:p>
          <a:p>
            <a:pPr algn="l">
              <a:lnSpc>
                <a:spcPts val="4075"/>
              </a:lnSpc>
              <a:spcBef>
                <a:spcPct val="0"/>
              </a:spcBef>
            </a:pPr>
            <a:r>
              <a:rPr lang="en-US" b="true" sz="291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Insight: Metro cities dominate luxury, while Tier-2 hubs drive mid-range growth.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2777" y="214569"/>
            <a:ext cx="12580058" cy="241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7"/>
              </a:lnSpc>
            </a:pPr>
            <a:r>
              <a:rPr lang="en-US" sz="786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Property Segment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36898" y="2821716"/>
            <a:ext cx="19561796" cy="6675594"/>
            <a:chOff x="0" y="0"/>
            <a:chExt cx="5152078" cy="17581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52078" cy="1758181"/>
            </a:xfrm>
            <a:custGeom>
              <a:avLst/>
              <a:gdLst/>
              <a:ahLst/>
              <a:cxnLst/>
              <a:rect r="r" b="b" t="t" l="l"/>
              <a:pathLst>
                <a:path h="1758181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1758181"/>
                  </a:lnTo>
                  <a:lnTo>
                    <a:pt x="0" y="1758181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52078" cy="1796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-1537443" y="3334068"/>
            <a:ext cx="5132287" cy="5132287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7473" t="0" r="-2747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185486" y="3160343"/>
            <a:ext cx="11745992" cy="530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3680" indent="-361840" lvl="1">
              <a:lnSpc>
                <a:spcPts val="4692"/>
              </a:lnSpc>
              <a:buFont typeface="Arial"/>
              <a:buChar char="•"/>
            </a:pPr>
            <a:r>
              <a:rPr lang="en-US" b="true" sz="33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Luxury Segment:</a:t>
            </a:r>
          </a:p>
          <a:p>
            <a:pPr algn="l" marL="723680" indent="-361840" lvl="1">
              <a:lnSpc>
                <a:spcPts val="4692"/>
              </a:lnSpc>
              <a:buAutoNum type="arabicPeriod" startAt="1"/>
            </a:pPr>
            <a:r>
              <a:rPr lang="en-US" b="true" sz="33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₹21B sales (58.5%).</a:t>
            </a:r>
          </a:p>
          <a:p>
            <a:pPr algn="l" marL="723680" indent="-361840" lvl="1">
              <a:lnSpc>
                <a:spcPts val="4692"/>
              </a:lnSpc>
              <a:buAutoNum type="arabicPeriod" startAt="1"/>
            </a:pPr>
            <a:r>
              <a:rPr lang="en-US" b="true" sz="33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~1,000 units sold.</a:t>
            </a:r>
          </a:p>
          <a:p>
            <a:pPr algn="l" marL="723680" indent="-361840" lvl="1">
              <a:lnSpc>
                <a:spcPts val="4692"/>
              </a:lnSpc>
              <a:buAutoNum type="arabicPeriod" startAt="1"/>
            </a:pPr>
            <a:r>
              <a:rPr lang="en-US" b="true" sz="33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Small base, high-value buyers (HNIs, NRIs).</a:t>
            </a:r>
          </a:p>
          <a:p>
            <a:pPr algn="l" marL="723680" indent="-361840" lvl="1">
              <a:lnSpc>
                <a:spcPts val="4692"/>
              </a:lnSpc>
              <a:buFont typeface="Arial"/>
              <a:buChar char="•"/>
            </a:pPr>
            <a:r>
              <a:rPr lang="en-US" b="true" sz="33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Mid-Range Segment:</a:t>
            </a:r>
          </a:p>
          <a:p>
            <a:pPr algn="l" marL="723680" indent="-361840" lvl="1">
              <a:lnSpc>
                <a:spcPts val="4692"/>
              </a:lnSpc>
              <a:buAutoNum type="arabicPeriod" startAt="1"/>
            </a:pPr>
            <a:r>
              <a:rPr lang="en-US" b="true" sz="33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₹15B sales (41.5%).</a:t>
            </a:r>
          </a:p>
          <a:p>
            <a:pPr algn="l" marL="723680" indent="-361840" lvl="1">
              <a:lnSpc>
                <a:spcPts val="4692"/>
              </a:lnSpc>
              <a:buAutoNum type="arabicPeriod" startAt="1"/>
            </a:pPr>
            <a:r>
              <a:rPr lang="en-US" b="true" sz="33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~2,000 units sold.</a:t>
            </a:r>
          </a:p>
          <a:p>
            <a:pPr algn="l" marL="723680" indent="-361840" lvl="1">
              <a:lnSpc>
                <a:spcPts val="4692"/>
              </a:lnSpc>
              <a:buAutoNum type="arabicPeriod" startAt="1"/>
            </a:pPr>
            <a:r>
              <a:rPr lang="en-US" b="true" sz="33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Mass market, price-sensitive, salaried professionals.</a:t>
            </a:r>
          </a:p>
          <a:p>
            <a:pPr algn="l">
              <a:lnSpc>
                <a:spcPts val="4692"/>
              </a:lnSpc>
              <a:spcBef>
                <a:spcPct val="0"/>
              </a:spcBef>
            </a:pPr>
            <a:r>
              <a:rPr lang="en-US" b="true" sz="335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Insight: Luxury = profit-driven, Mid-range = volume-driven.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6898" y="3373339"/>
            <a:ext cx="19561796" cy="5884961"/>
            <a:chOff x="0" y="0"/>
            <a:chExt cx="5152078" cy="15499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52078" cy="1549949"/>
            </a:xfrm>
            <a:custGeom>
              <a:avLst/>
              <a:gdLst/>
              <a:ahLst/>
              <a:cxnLst/>
              <a:rect r="r" b="b" t="t" l="l"/>
              <a:pathLst>
                <a:path h="1549949" w="5152078">
                  <a:moveTo>
                    <a:pt x="0" y="0"/>
                  </a:moveTo>
                  <a:lnTo>
                    <a:pt x="5152078" y="0"/>
                  </a:lnTo>
                  <a:lnTo>
                    <a:pt x="5152078" y="1549949"/>
                  </a:lnTo>
                  <a:lnTo>
                    <a:pt x="0" y="1549949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52078" cy="1588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50423"/>
            <a:ext cx="11006470" cy="274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13"/>
              </a:lnSpc>
              <a:spcBef>
                <a:spcPct val="0"/>
              </a:spcBef>
            </a:pPr>
            <a:r>
              <a:rPr lang="en-US" sz="786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Property Features Analysis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292348" y="5498579"/>
            <a:ext cx="1092026" cy="24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8"/>
              </a:lnSpc>
              <a:spcBef>
                <a:spcPct val="0"/>
              </a:spcBef>
            </a:pPr>
            <a:r>
              <a:rPr lang="en-US" sz="1363">
                <a:solidFill>
                  <a:srgbClr val="FFFFFF"/>
                </a:solidFill>
                <a:latin typeface="Balgin"/>
                <a:ea typeface="Balgin"/>
                <a:cs typeface="Balgin"/>
                <a:sym typeface="Balgin"/>
              </a:rPr>
              <a:t>page 9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059836" y="-473120"/>
            <a:ext cx="5595537" cy="11092938"/>
            <a:chOff x="0" y="0"/>
            <a:chExt cx="866895" cy="17185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6895" cy="1718586"/>
            </a:xfrm>
            <a:custGeom>
              <a:avLst/>
              <a:gdLst/>
              <a:ahLst/>
              <a:cxnLst/>
              <a:rect r="r" b="b" t="t" l="l"/>
              <a:pathLst>
                <a:path h="1718586" w="866895">
                  <a:moveTo>
                    <a:pt x="0" y="0"/>
                  </a:moveTo>
                  <a:lnTo>
                    <a:pt x="866895" y="0"/>
                  </a:lnTo>
                  <a:lnTo>
                    <a:pt x="866895" y="1718586"/>
                  </a:lnTo>
                  <a:lnTo>
                    <a:pt x="0" y="1718586"/>
                  </a:lnTo>
                  <a:close/>
                </a:path>
              </a:pathLst>
            </a:custGeom>
            <a:blipFill>
              <a:blip r:embed="rId3"/>
              <a:stretch>
                <a:fillRect l="-16040" t="0" r="-1604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711701" y="3952787"/>
            <a:ext cx="3333151" cy="3333151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457109"/>
            <a:ext cx="13216414" cy="565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6"/>
              </a:lnSpc>
              <a:spcBef>
                <a:spcPct val="0"/>
              </a:spcBef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By Bedrooms:</a:t>
            </a:r>
          </a:p>
          <a:p>
            <a:pPr algn="l" marL="627121" indent="-313560" lvl="1">
              <a:lnSpc>
                <a:spcPts val="4066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2–3 BHK → Highest demand.</a:t>
            </a:r>
          </a:p>
          <a:p>
            <a:pPr algn="l" marL="627121" indent="-313560" lvl="1">
              <a:lnSpc>
                <a:spcPts val="4066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4–5 BHK → Premium, limited buyers.</a:t>
            </a:r>
          </a:p>
          <a:p>
            <a:pPr algn="l">
              <a:lnSpc>
                <a:spcPts val="4066"/>
              </a:lnSpc>
              <a:spcBef>
                <a:spcPct val="0"/>
              </a:spcBef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By Furnishing:</a:t>
            </a:r>
          </a:p>
          <a:p>
            <a:pPr algn="l" marL="627121" indent="-313560" lvl="1">
              <a:lnSpc>
                <a:spcPts val="4066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Furnished properties command highest price.</a:t>
            </a:r>
          </a:p>
          <a:p>
            <a:pPr algn="l" marL="627121" indent="-313560" lvl="1">
              <a:lnSpc>
                <a:spcPts val="4066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Semi-furnished moderately priced.</a:t>
            </a:r>
          </a:p>
          <a:p>
            <a:pPr algn="l" marL="627121" indent="-313560" lvl="1">
              <a:lnSpc>
                <a:spcPts val="4066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Unfurnished mostly investor-driven.</a:t>
            </a:r>
          </a:p>
          <a:p>
            <a:pPr algn="l">
              <a:lnSpc>
                <a:spcPts val="4066"/>
              </a:lnSpc>
              <a:spcBef>
                <a:spcPct val="0"/>
              </a:spcBef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By Parking:</a:t>
            </a:r>
          </a:p>
          <a:p>
            <a:pPr algn="l" marL="627121" indent="-313560" lvl="1">
              <a:lnSpc>
                <a:spcPts val="4066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Covered parking = premium price.</a:t>
            </a:r>
          </a:p>
          <a:p>
            <a:pPr algn="l" marL="627121" indent="-313560" lvl="1">
              <a:lnSpc>
                <a:spcPts val="4066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Open/None = lower buyer interest.</a:t>
            </a:r>
          </a:p>
          <a:p>
            <a:pPr algn="l">
              <a:lnSpc>
                <a:spcPts val="4066"/>
              </a:lnSpc>
              <a:spcBef>
                <a:spcPct val="0"/>
              </a:spcBef>
            </a:pPr>
            <a:r>
              <a:rPr lang="en-US" b="true" sz="290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Insight: Furnished 2–3 BHK with covered parking = fastest-selling inventory.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DAGyaTIDTgs</dc:identifier>
  <dcterms:modified xsi:type="dcterms:W3CDTF">2011-08-01T06:04:30Z</dcterms:modified>
  <cp:revision>1</cp:revision>
  <dc:title>Gray Black Minimalist Real Estate Presentation</dc:title>
</cp:coreProperties>
</file>